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Microsoft_Formel-Editor1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310" r:id="rId10"/>
    <p:sldId id="297" r:id="rId11"/>
    <p:sldId id="278" r:id="rId12"/>
    <p:sldId id="277" r:id="rId13"/>
    <p:sldId id="290" r:id="rId14"/>
    <p:sldId id="280" r:id="rId15"/>
    <p:sldId id="281" r:id="rId16"/>
    <p:sldId id="282" r:id="rId17"/>
    <p:sldId id="286" r:id="rId18"/>
    <p:sldId id="287" r:id="rId19"/>
    <p:sldId id="288" r:id="rId20"/>
    <p:sldId id="289" r:id="rId21"/>
    <p:sldId id="285" r:id="rId22"/>
    <p:sldId id="306" r:id="rId23"/>
    <p:sldId id="303" r:id="rId24"/>
    <p:sldId id="304" r:id="rId25"/>
    <p:sldId id="305" r:id="rId26"/>
    <p:sldId id="307" r:id="rId27"/>
    <p:sldId id="299" r:id="rId28"/>
    <p:sldId id="308" r:id="rId29"/>
    <p:sldId id="311" r:id="rId30"/>
    <p:sldId id="261" r:id="rId31"/>
    <p:sldId id="273" r:id="rId32"/>
    <p:sldId id="309" r:id="rId33"/>
    <p:sldId id="301" r:id="rId34"/>
    <p:sldId id="300" r:id="rId35"/>
    <p:sldId id="302" r:id="rId36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EFF"/>
    <a:srgbClr val="54AD03"/>
    <a:srgbClr val="CBE23E"/>
    <a:srgbClr val="A4D40A"/>
    <a:srgbClr val="E9F2BE"/>
    <a:srgbClr val="C0F0C5"/>
    <a:srgbClr val="78CD71"/>
    <a:srgbClr val="005395"/>
    <a:srgbClr val="FF6600"/>
    <a:srgbClr val="2A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81633" autoAdjust="0"/>
  </p:normalViewPr>
  <p:slideViewPr>
    <p:cSldViewPr snapToGrid="0" showGuides="1">
      <p:cViewPr>
        <p:scale>
          <a:sx n="139" d="100"/>
          <a:sy n="139" d="100"/>
        </p:scale>
        <p:origin x="-616" y="-6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66.wmf"/><Relationship Id="rId5" Type="http://schemas.openxmlformats.org/officeDocument/2006/relationships/image" Target="../media/image74.wmf"/><Relationship Id="rId1" Type="http://schemas.openxmlformats.org/officeDocument/2006/relationships/image" Target="../media/image68.wmf"/><Relationship Id="rId2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4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We‘re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property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controllable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freedom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</a:t>
            </a:r>
            <a:r>
              <a:rPr lang="de-DE" baseline="0" dirty="0" err="1" smtClean="0"/>
              <a:t>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0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Modes, HMI,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divided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discuss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secondly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discuss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0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8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5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2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0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31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4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50.emf"/><Relationship Id="rId14" Type="http://schemas.openxmlformats.org/officeDocument/2006/relationships/oleObject" Target="../embeddings/Microsoft_Formel-Editor1.bin"/><Relationship Id="rId15" Type="http://schemas.openxmlformats.org/officeDocument/2006/relationships/image" Target="../media/image51.emf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4" Type="http://schemas.openxmlformats.org/officeDocument/2006/relationships/oleObject" Target="../embeddings/oleObject16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48.emf"/><Relationship Id="rId10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55.w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56.w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64.wmf"/><Relationship Id="rId13" Type="http://schemas.openxmlformats.org/officeDocument/2006/relationships/oleObject" Target="../embeddings/oleObject30.bin"/><Relationship Id="rId14" Type="http://schemas.openxmlformats.org/officeDocument/2006/relationships/image" Target="../media/image65.wmf"/><Relationship Id="rId15" Type="http://schemas.openxmlformats.org/officeDocument/2006/relationships/oleObject" Target="../embeddings/oleObject31.bin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image" Target="../media/image71.wmf"/><Relationship Id="rId13" Type="http://schemas.openxmlformats.org/officeDocument/2006/relationships/oleObject" Target="../embeddings/oleObject37.bin"/><Relationship Id="rId14" Type="http://schemas.openxmlformats.org/officeDocument/2006/relationships/oleObject" Target="../embeddings/oleObject38.bin"/><Relationship Id="rId15" Type="http://schemas.openxmlformats.org/officeDocument/2006/relationships/image" Target="../media/image72.wmf"/><Relationship Id="rId16" Type="http://schemas.openxmlformats.org/officeDocument/2006/relationships/oleObject" Target="../embeddings/oleObject39.bin"/><Relationship Id="rId17" Type="http://schemas.openxmlformats.org/officeDocument/2006/relationships/image" Target="../media/image73.wmf"/><Relationship Id="rId18" Type="http://schemas.openxmlformats.org/officeDocument/2006/relationships/oleObject" Target="../embeddings/oleObject40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67.w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68.w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7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wmf"/><Relationship Id="rId12" Type="http://schemas.openxmlformats.org/officeDocument/2006/relationships/oleObject" Target="../embeddings/oleObject46.bin"/><Relationship Id="rId13" Type="http://schemas.openxmlformats.org/officeDocument/2006/relationships/image" Target="../media/image7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68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69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70.wmf"/><Relationship Id="rId9" Type="http://schemas.openxmlformats.org/officeDocument/2006/relationships/oleObject" Target="../embeddings/oleObject44.bin"/><Relationship Id="rId10" Type="http://schemas.openxmlformats.org/officeDocument/2006/relationships/oleObject" Target="../embeddings/oleObject4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wmf"/><Relationship Id="rId5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wmf"/><Relationship Id="rId3" Type="http://schemas.openxmlformats.org/officeDocument/2006/relationships/image" Target="../media/image10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3" Type="http://schemas.openxmlformats.org/officeDocument/2006/relationships/image" Target="../media/image9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wmf"/><Relationship Id="rId3" Type="http://schemas.openxmlformats.org/officeDocument/2006/relationships/image" Target="../media/image10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6" Type="http://schemas.openxmlformats.org/officeDocument/2006/relationships/image" Target="../media/image22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</a:t>
            </a:r>
            <a:r>
              <a:rPr lang="de-DE" dirty="0" smtClean="0"/>
              <a:t>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pic>
        <p:nvPicPr>
          <p:cNvPr id="5" name="Bild 4" descr="FA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1" y="1230071"/>
            <a:ext cx="2930017" cy="320107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507690" y="1591723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Formel" r:id="rId3" imgW="840960" imgH="191880" progId="Equation.3">
                  <p:embed/>
                </p:oleObj>
              </mc:Choice>
              <mc:Fallback>
                <p:oleObj name="Formel" r:id="rId3" imgW="840960" imgH="19188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843" y="1691065"/>
                        <a:ext cx="147955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0" name="Formel" r:id="rId5" imgW="484560" imgH="191880" progId="Equation.3">
                  <p:embed/>
                </p:oleObj>
              </mc:Choice>
              <mc:Fallback>
                <p:oleObj name="Formel" r:id="rId5" imgW="484560" imgH="19188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291" y="3936704"/>
                        <a:ext cx="8620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1" name="Formel" r:id="rId7" imgW="219240" imgH="191880" progId="Equation.3">
                  <p:embed/>
                </p:oleObj>
              </mc:Choice>
              <mc:Fallback>
                <p:oleObj name="Formel" r:id="rId7" imgW="219240" imgH="19188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71" y="2925628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Formel" r:id="rId9" imgW="228240" imgH="200880" progId="Equation.3">
                  <p:embed/>
                </p:oleObj>
              </mc:Choice>
              <mc:Fallback>
                <p:oleObj name="Formel" r:id="rId9" imgW="228240" imgH="20088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689" y="2925037"/>
                        <a:ext cx="4206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Formel" r:id="rId11" imgW="237600" imgH="191880" progId="Equation.3">
                  <p:embed/>
                </p:oleObj>
              </mc:Choice>
              <mc:Fallback>
                <p:oleObj name="Formel" r:id="rId11" imgW="237600" imgH="19188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464175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4" name="Formel" r:id="rId13" imgW="264960" imgH="200880" progId="Equation.3">
                  <p:embed/>
                </p:oleObj>
              </mc:Choice>
              <mc:Fallback>
                <p:oleObj name="Formel" r:id="rId13" imgW="264960" imgH="20088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444" y="5464767"/>
                        <a:ext cx="485775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5" name="Formel" r:id="rId15" imgW="530280" imgH="191880" progId="Equation.3">
                  <p:embed/>
                </p:oleObj>
              </mc:Choice>
              <mc:Fallback>
                <p:oleObj name="Formel" r:id="rId15" imgW="530280" imgH="19188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5418138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8" name="Formel" r:id="rId3" imgW="1279800" imgH="776880" progId="Equation.3">
                  <p:embed/>
                </p:oleObj>
              </mc:Choice>
              <mc:Fallback>
                <p:oleObj name="Formel" r:id="rId3" imgW="1279800" imgH="77688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49" y="4664982"/>
                        <a:ext cx="1735565" cy="10739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9" name="Formel" r:id="rId5" imgW="786240" imgH="383760" progId="Equation.3">
                  <p:embed/>
                </p:oleObj>
              </mc:Choice>
              <mc:Fallback>
                <p:oleObj name="Formel" r:id="rId5" imgW="786240" imgH="38376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Formel" r:id="rId7" imgW="1737000" imgH="447840" progId="Equation.3">
                  <p:embed/>
                </p:oleObj>
              </mc:Choice>
              <mc:Fallback>
                <p:oleObj name="Formel" r:id="rId7" imgW="1737000" imgH="44784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smtClean="0"/>
              <a:t>Simulation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Formel" r:id="rId7" imgW="191880" imgH="383760" progId="Equation.3">
                  <p:embed/>
                </p:oleObj>
              </mc:Choice>
              <mc:Fallback>
                <p:oleObj name="Formel" r:id="rId7" imgW="191880" imgH="3837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t="7185" r="266"/>
          <a:stretch/>
        </p:blipFill>
        <p:spPr>
          <a:xfrm>
            <a:off x="101600" y="163512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41626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283051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8" imgW="1066524" imgH="1041170" progId="Equation.3">
                  <p:embed/>
                </p:oleObj>
              </mc:Choice>
              <mc:Fallback>
                <p:oleObj name="Equation" r:id="rId8" imgW="1066524" imgH="1041170" progId="Equation.3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3016250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acceleration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Formel" r:id="rId10" imgW="2011320" imgH="557640" progId="Equation.3">
                  <p:embed/>
                </p:oleObj>
              </mc:Choice>
              <mc:Fallback>
                <p:oleObj name="Formel" r:id="rId10" imgW="2011320" imgH="55764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2" y="5103812"/>
                        <a:ext cx="3093337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6250" r="15028" b="1786"/>
          <a:stretch/>
        </p:blipFill>
        <p:spPr>
          <a:xfrm>
            <a:off x="539749" y="1270000"/>
            <a:ext cx="4968875" cy="479807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0" name="Formel" r:id="rId4" imgW="456840" imgH="1032840" progId="Equation.3">
                  <p:embed/>
                </p:oleObj>
              </mc:Choice>
              <mc:Fallback>
                <p:oleObj name="Formel" r:id="rId4" imgW="456840" imgH="10328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925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666875"/>
            <a:ext cx="825500" cy="2540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Formel" r:id="rId6" imgW="429480" imgH="1032840" progId="Equation.3">
                  <p:embed/>
                </p:oleObj>
              </mc:Choice>
              <mc:Fallback>
                <p:oleObj name="Formel" r:id="rId6" imgW="429480" imgH="10328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385" y="2627690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936750" y="2444750"/>
            <a:ext cx="1175635" cy="88699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Formel" r:id="rId8" imgW="612360" imgH="200880" progId="Equation.3">
                  <p:embed/>
                </p:oleObj>
              </mc:Choice>
              <mc:Fallback>
                <p:oleObj name="Formel" r:id="rId8" imgW="612360" imgH="20088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223" y="1757363"/>
                        <a:ext cx="865187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Formel" r:id="rId10" imgW="1554120" imgH="822600" progId="Equation.3">
                  <p:embed/>
                </p:oleObj>
              </mc:Choice>
              <mc:Fallback>
                <p:oleObj name="Formel" r:id="rId10" imgW="1554120" imgH="822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122" y="2498778"/>
                        <a:ext cx="2171700" cy="113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Formel" r:id="rId12" imgW="1663920" imgH="868320" progId="Equation.3">
                  <p:embed/>
                </p:oleObj>
              </mc:Choice>
              <mc:Fallback>
                <p:oleObj name="Formel" r:id="rId12" imgW="1663920" imgH="86832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514" y="5307255"/>
                        <a:ext cx="2330450" cy="1192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68538"/>
              </p:ext>
            </p:extLst>
          </p:nvPr>
        </p:nvGraphicFramePr>
        <p:xfrm>
          <a:off x="6832600" y="4344988"/>
          <a:ext cx="1625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" name="Formel" r:id="rId14" imgW="1155700" imgH="215900" progId="Equation.3">
                  <p:embed/>
                </p:oleObj>
              </mc:Choice>
              <mc:Fallback>
                <p:oleObj name="Formel" r:id="rId14" imgW="1155700" imgH="2159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4344988"/>
                        <a:ext cx="1625600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-2363" r="7548" b="-1"/>
          <a:stretch/>
        </p:blipFill>
        <p:spPr>
          <a:xfrm>
            <a:off x="0" y="968375"/>
            <a:ext cx="6243966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" name="Equation" r:id="rId5" imgW="1523449" imgH="279446" progId="Equation.3">
                  <p:embed/>
                </p:oleObj>
              </mc:Choice>
              <mc:Fallback>
                <p:oleObj name="Equation" r:id="rId5" imgW="1523449" imgH="279446" progId="Equation.3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" name="Equation" r:id="rId7" imgW="1206523" imgH="355508" progId="Equation.3">
                  <p:embed/>
                </p:oleObj>
              </mc:Choice>
              <mc:Fallback>
                <p:oleObj name="Equation" r:id="rId7" imgW="1206523" imgH="355508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025" y="5448983"/>
                        <a:ext cx="209232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" name="Equation" r:id="rId9" imgW="1117233" imgH="418893" progId="Equation.3">
                  <p:embed/>
                </p:oleObj>
              </mc:Choice>
              <mc:Fallback>
                <p:oleObj name="Equation" r:id="rId9" imgW="1117233" imgH="418893" progId="Equation.3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" name="Equation" r:id="rId11" imgW="1447387" imgH="279446" progId="Equation.3">
                  <p:embed/>
                </p:oleObj>
              </mc:Choice>
              <mc:Fallback>
                <p:oleObj name="Equation" r:id="rId11" imgW="1447387" imgH="279446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6" name="Equation" r:id="rId3" imgW="431570" imgH="711016" progId="Equation.3">
                  <p:embed/>
                </p:oleObj>
              </mc:Choice>
              <mc:Fallback>
                <p:oleObj name="Equation" r:id="rId3" imgW="431570" imgH="711016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7" name="Equation" r:id="rId5" imgW="317095" imgH="203139" progId="Equation.3">
                  <p:embed/>
                </p:oleObj>
              </mc:Choice>
              <mc:Fallback>
                <p:oleObj name="Equation" r:id="rId5" imgW="317095" imgH="203139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8" name="Equation" r:id="rId7" imgW="266287" imgH="203017" progId="Equation.3">
                  <p:embed/>
                </p:oleObj>
              </mc:Choice>
              <mc:Fallback>
                <p:oleObj name="Equation" r:id="rId7" imgW="266287" imgH="203017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9" name="Equation" r:id="rId9" imgW="304433" imgH="203139" progId="Equation.3">
                  <p:embed/>
                </p:oleObj>
              </mc:Choice>
              <mc:Fallback>
                <p:oleObj name="Equation" r:id="rId9" imgW="304433" imgH="203139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0" name="Equation" r:id="rId11" imgW="532895" imgH="203139" progId="Equation.3">
                  <p:embed/>
                </p:oleObj>
              </mc:Choice>
              <mc:Fallback>
                <p:oleObj name="Equation" r:id="rId11" imgW="532895" imgH="203139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1" name="Equation" r:id="rId13" imgW="507633" imgH="203384" progId="Equation.3">
                  <p:embed/>
                </p:oleObj>
              </mc:Choice>
              <mc:Fallback>
                <p:oleObj name="Equation" r:id="rId13" imgW="507633" imgH="203384" progId="Equation.3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2" name="Equation" r:id="rId15" imgW="406216" imgH="456924" progId="Equation.3">
                  <p:embed/>
                </p:oleObj>
              </mc:Choice>
              <mc:Fallback>
                <p:oleObj name="Equation" r:id="rId15" imgW="406216" imgH="456924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4" name="Equation" r:id="rId3" imgW="1434710" imgH="393539" progId="Equation.3">
                  <p:embed/>
                </p:oleObj>
              </mc:Choice>
              <mc:Fallback>
                <p:oleObj name="Equation" r:id="rId3" imgW="1434710" imgH="393539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5" name="Equation" r:id="rId5" imgW="317095" imgH="203139" progId="Equation.3">
                  <p:embed/>
                </p:oleObj>
              </mc:Choice>
              <mc:Fallback>
                <p:oleObj name="Equation" r:id="rId5" imgW="317095" imgH="203139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6" name="Equation" r:id="rId7" imgW="266287" imgH="203017" progId="Equation.3">
                  <p:embed/>
                </p:oleObj>
              </mc:Choice>
              <mc:Fallback>
                <p:oleObj name="Equation" r:id="rId7" imgW="266287" imgH="203017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7" name="Equation" r:id="rId9" imgW="380862" imgH="228738" progId="Equation.3">
                  <p:embed/>
                </p:oleObj>
              </mc:Choice>
              <mc:Fallback>
                <p:oleObj name="Equation" r:id="rId9" imgW="380862" imgH="228738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8" name="Equation" r:id="rId11" imgW="723693" imgH="228738" progId="Equation.3">
                  <p:embed/>
                </p:oleObj>
              </mc:Choice>
              <mc:Fallback>
                <p:oleObj name="Equation" r:id="rId11" imgW="723693" imgH="228738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9" name="Equation" r:id="rId13" imgW="266287" imgH="203017" progId="Equation.3">
                  <p:embed/>
                </p:oleObj>
              </mc:Choice>
              <mc:Fallback>
                <p:oleObj name="Equation" r:id="rId13" imgW="266287" imgH="203017" progId="Equation.3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0" name="Equation" r:id="rId14" imgW="266287" imgH="203017" progId="Equation.3">
                  <p:embed/>
                </p:oleObj>
              </mc:Choice>
              <mc:Fallback>
                <p:oleObj name="Equation" r:id="rId14" imgW="266287" imgH="203017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1" name="Equation" r:id="rId16" imgW="380633" imgH="241269" progId="Equation.3">
                  <p:embed/>
                </p:oleObj>
              </mc:Choice>
              <mc:Fallback>
                <p:oleObj name="Equation" r:id="rId16" imgW="380633" imgH="241269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2" name="Equation" r:id="rId18" imgW="380633" imgH="241269" progId="Equation.3">
                  <p:embed/>
                </p:oleObj>
              </mc:Choice>
              <mc:Fallback>
                <p:oleObj name="Equation" r:id="rId18" imgW="380633" imgH="241269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</a:t>
            </a:r>
            <a:r>
              <a:rPr lang="de-DE" sz="2400" b="1" dirty="0" smtClean="0"/>
              <a:t>HMI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b="1" dirty="0" err="1" smtClean="0"/>
              <a:t>Trajectories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dirty="0" err="1" smtClean="0"/>
              <a:t>To</a:t>
            </a:r>
            <a:r>
              <a:rPr lang="de-DE" sz="2400" dirty="0" smtClean="0"/>
              <a:t> deal </a:t>
            </a:r>
            <a:r>
              <a:rPr lang="de-DE" sz="2400" dirty="0" err="1" smtClean="0"/>
              <a:t>with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DoF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5" name="Equation" r:id="rId3" imgW="317095" imgH="203139" progId="Equation.3">
                  <p:embed/>
                </p:oleObj>
              </mc:Choice>
              <mc:Fallback>
                <p:oleObj name="Equation" r:id="rId3" imgW="317095" imgH="203139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Equation" r:id="rId5" imgW="266287" imgH="203017" progId="Equation.3">
                  <p:embed/>
                </p:oleObj>
              </mc:Choice>
              <mc:Fallback>
                <p:oleObj name="Equation" r:id="rId5" imgW="266287" imgH="203017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Equation" r:id="rId7" imgW="380862" imgH="228738" progId="Equation.3">
                  <p:embed/>
                </p:oleObj>
              </mc:Choice>
              <mc:Fallback>
                <p:oleObj name="Equation" r:id="rId7" imgW="380862" imgH="228738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8" name="Equation" r:id="rId9" imgW="266287" imgH="203017" progId="Equation.3">
                  <p:embed/>
                </p:oleObj>
              </mc:Choice>
              <mc:Fallback>
                <p:oleObj name="Equation" r:id="rId9" imgW="266287" imgH="203017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9" name="Equation" r:id="rId10" imgW="406216" imgH="456924" progId="Equation.3">
                  <p:embed/>
                </p:oleObj>
              </mc:Choice>
              <mc:Fallback>
                <p:oleObj name="Equation" r:id="rId10" imgW="406216" imgH="456924" progId="Equation.3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0" name="Equation" r:id="rId12" imgW="520861" imgH="711016" progId="Equation.3">
                  <p:embed/>
                </p:oleObj>
              </mc:Choice>
              <mc:Fallback>
                <p:oleObj name="Equation" r:id="rId12" imgW="520861" imgH="711016" progId="Equation.3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Absolute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2672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	+/- 5%</a:t>
            </a:r>
          </a:p>
        </p:txBody>
      </p:sp>
      <p:pic>
        <p:nvPicPr>
          <p:cNvPr id="45058" name="Picture 2" descr="C:\Users\Matthias\GITHUB\BA-HMI\powerpoint\Evaluation\figure_2D_road_SplineDegree5_crossTrack_Disturbance_0.png"/>
          <p:cNvPicPr>
            <a:picLocks noChangeAspect="1" noChangeArrowheads="1"/>
          </p:cNvPicPr>
          <p:nvPr/>
        </p:nvPicPr>
        <p:blipFill>
          <a:blip r:embed="rId2" cstate="print"/>
          <a:srcRect r="30506"/>
          <a:stretch>
            <a:fillRect/>
          </a:stretch>
        </p:blipFill>
        <p:spPr bwMode="auto">
          <a:xfrm>
            <a:off x="4380931" y="1024790"/>
            <a:ext cx="4763069" cy="5439413"/>
          </a:xfrm>
          <a:prstGeom prst="rect">
            <a:avLst/>
          </a:prstGeom>
          <a:noFill/>
        </p:spPr>
      </p:pic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85-90%)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Robustness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178131" y="5316408"/>
            <a:ext cx="89658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Deviation:		 0.010m -&gt; </a:t>
            </a:r>
            <a:r>
              <a:rPr lang="de-DE" dirty="0" smtClean="0">
                <a:solidFill>
                  <a:schemeClr val="tx1"/>
                </a:solidFill>
              </a:rPr>
              <a:t>0.849m </a:t>
            </a:r>
            <a:r>
              <a:rPr lang="de-DE" dirty="0" smtClean="0">
                <a:solidFill>
                  <a:schemeClr val="tx1"/>
                </a:solidFill>
              </a:rPr>
              <a:t>		 0.014m -&gt; 0.041m 			 0.006m -&gt; 0.069m	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Acceleration</a:t>
            </a:r>
            <a:r>
              <a:rPr lang="de-DE" dirty="0" smtClean="0">
                <a:solidFill>
                  <a:schemeClr val="tx1"/>
                </a:solidFill>
              </a:rPr>
              <a:t>:	 0.114 -&gt; 0.2389		 0.1099 -&gt; 0.1807			 0.1088 -&gt; 0.1879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0" name="Grafik 19" descr="figure_1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2339" y="1821735"/>
            <a:ext cx="4374092" cy="3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shorter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>
                <a:latin typeface="ETH Light" pitchFamily="2" charset="0"/>
              </a:rPr>
              <a:t>Either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or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</a:t>
            </a:r>
            <a:r>
              <a:rPr lang="de-DE" sz="1800" dirty="0" smtClean="0">
                <a:latin typeface="ETH Light" pitchFamily="2" charset="0"/>
              </a:rPr>
              <a:t> will </a:t>
            </a:r>
            <a:r>
              <a:rPr lang="de-DE" sz="1800" dirty="0" err="1" smtClean="0">
                <a:latin typeface="ETH Light" pitchFamily="2" charset="0"/>
              </a:rPr>
              <a:t>be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big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9" name="Grafik 8" descr="Control_Correlation_InvDev_Acc_Parametrization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7727"/>
            <a:ext cx="4309739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46161" y="480576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1448317"/>
          </a:xfrm>
        </p:spPr>
        <p:txBody>
          <a:bodyPr/>
          <a:lstStyle/>
          <a:p>
            <a:r>
              <a:rPr lang="de-DE" dirty="0" smtClean="0"/>
              <a:t>Working HMI</a:t>
            </a:r>
          </a:p>
          <a:p>
            <a:r>
              <a:rPr lang="de-DE" dirty="0" smtClean="0"/>
              <a:t>Choice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endParaRPr lang="de-DE" dirty="0"/>
          </a:p>
        </p:txBody>
      </p:sp>
      <p:pic>
        <p:nvPicPr>
          <p:cNvPr id="6" name="Bild 5" descr="Mot_Alloc1p_2012_06_09_12_14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9692" r="2858" b="72233"/>
          <a:stretch/>
        </p:blipFill>
        <p:spPr>
          <a:xfrm>
            <a:off x="630464" y="2777461"/>
            <a:ext cx="2878202" cy="557745"/>
          </a:xfrm>
          <a:prstGeom prst="rect">
            <a:avLst/>
          </a:prstGeom>
        </p:spPr>
      </p:pic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40285" r="19754" b="12782"/>
          <a:stretch/>
        </p:blipFill>
        <p:spPr>
          <a:xfrm>
            <a:off x="657876" y="34535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921" y="4936895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6175" y="4933095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1517" y="4916513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sp>
        <p:nvSpPr>
          <p:cNvPr id="11" name="Pfeil nach rechts 10"/>
          <p:cNvSpPr/>
          <p:nvPr/>
        </p:nvSpPr>
        <p:spPr bwMode="auto">
          <a:xfrm>
            <a:off x="5464014" y="2512506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>
            <a:off x="5497631" y="3706454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>
            <a:off x="5531248" y="4973493"/>
            <a:ext cx="1151281" cy="749184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999055" y="2695234"/>
            <a:ext cx="154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54AD03"/>
                </a:solidFill>
              </a:rPr>
              <a:t>Cubic</a:t>
            </a:r>
            <a:endParaRPr lang="de-DE" sz="2000" dirty="0">
              <a:solidFill>
                <a:srgbClr val="54AD03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069221" y="3880046"/>
            <a:ext cx="154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FF0000"/>
                </a:solidFill>
              </a:rPr>
              <a:t>Centripetal</a:t>
            </a:r>
            <a:r>
              <a:rPr lang="de-DE" sz="2000" dirty="0" smtClean="0">
                <a:solidFill>
                  <a:srgbClr val="FF0000"/>
                </a:solidFill>
              </a:rPr>
              <a:t>?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002330" y="5156222"/>
            <a:ext cx="154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00FF"/>
                </a:solidFill>
              </a:rPr>
              <a:t>CrossTrack</a:t>
            </a:r>
            <a:r>
              <a:rPr lang="de-DE" sz="2000" dirty="0" smtClean="0">
                <a:solidFill>
                  <a:srgbClr val="0000FF"/>
                </a:solidFill>
              </a:rPr>
              <a:t>?</a:t>
            </a:r>
            <a:endParaRPr lang="de-DE" sz="2000" dirty="0">
              <a:solidFill>
                <a:srgbClr val="0000FF"/>
              </a:solidFill>
            </a:endParaRPr>
          </a:p>
        </p:txBody>
      </p:sp>
      <p:cxnSp>
        <p:nvCxnSpPr>
          <p:cNvPr id="18" name="Gerade Verbindung 17"/>
          <p:cNvCxnSpPr/>
          <p:nvPr/>
        </p:nvCxnSpPr>
        <p:spPr bwMode="auto">
          <a:xfrm>
            <a:off x="986812" y="37276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1178692" y="35449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810274" y="5025013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654942" y="4930731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sp>
        <p:nvSpPr>
          <p:cNvPr id="26" name="Textfeld 25"/>
          <p:cNvSpPr txBox="1"/>
          <p:nvPr/>
        </p:nvSpPr>
        <p:spPr>
          <a:xfrm>
            <a:off x="1754331" y="2695233"/>
            <a:ext cx="1005086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smtClean="0">
                <a:solidFill>
                  <a:srgbClr val="54AD03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de-DE" sz="7200" dirty="0">
              <a:solidFill>
                <a:srgbClr val="54AD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358775" y="3089275"/>
            <a:ext cx="8572500" cy="1038225"/>
          </a:xfrm>
          <a:prstGeom prst="rect">
            <a:avLst/>
          </a:prstGeom>
          <a:solidFill>
            <a:srgbClr val="B5CE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65125" y="1698625"/>
            <a:ext cx="8572500" cy="1381125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tasks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/>
              <a:buChar char="•"/>
            </a:pPr>
            <a:r>
              <a:rPr lang="en-US" dirty="0" smtClean="0"/>
              <a:t>Develop </a:t>
            </a:r>
            <a:r>
              <a:rPr lang="en-US" dirty="0" smtClean="0"/>
              <a:t>Control Modes for  6DoF </a:t>
            </a:r>
            <a:r>
              <a:rPr lang="en-US" dirty="0" smtClean="0"/>
              <a:t>Motion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Realize HMI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Generate </a:t>
            </a:r>
            <a:r>
              <a:rPr lang="en-US" dirty="0" smtClean="0"/>
              <a:t>3D Trajectories</a:t>
            </a:r>
            <a:endParaRPr lang="en-US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71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31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853059" y="1327311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404492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endParaRPr lang="de-DE" dirty="0" smtClean="0"/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  <a:p>
            <a:pPr algn="ctr"/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34881" y="3739124"/>
            <a:ext cx="2551677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Motorplatform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seperately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59" y="1196867"/>
            <a:ext cx="2627364" cy="241200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262396" y="2256043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5" name="Bild 4" descr="D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3" y="1156649"/>
            <a:ext cx="3030827" cy="3473532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521635" y="2228543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184657" y="1812662"/>
            <a:ext cx="5729512" cy="3294578"/>
          </a:xfr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5" name="Bild 4" descr="A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2" y="1201032"/>
            <a:ext cx="2612674" cy="29760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402853" y="1629090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423000" y="2871181"/>
            <a:ext cx="3946625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translational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Pilot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attitude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taking</a:t>
            </a:r>
            <a:r>
              <a:rPr lang="de-DE" dirty="0" smtClean="0"/>
              <a:t> </a:t>
            </a:r>
            <a:r>
              <a:rPr lang="de-DE" dirty="0" err="1" smtClean="0"/>
              <a:t>pictures</a:t>
            </a:r>
            <a:endParaRPr lang="de-DE" dirty="0" smtClean="0"/>
          </a:p>
        </p:txBody>
      </p:sp>
      <p:pic>
        <p:nvPicPr>
          <p:cNvPr id="7" name="Bild 6" descr="H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7" y="1321436"/>
            <a:ext cx="3337467" cy="44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50572" y="132404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91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1199</Words>
  <Application>Microsoft Macintosh PowerPoint</Application>
  <PresentationFormat>Bildschirmpräsentation (4:3)</PresentationFormat>
  <Paragraphs>342</Paragraphs>
  <Slides>35</Slides>
  <Notes>8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Master Skye</vt:lpstr>
      <vt:lpstr>Equation</vt:lpstr>
      <vt:lpstr>Formel</vt:lpstr>
      <vt:lpstr>Microsoft Formel-Editor</vt:lpstr>
      <vt:lpstr>Human-Machine Interfaces for Operating a Blimp</vt:lpstr>
      <vt:lpstr>Motivation</vt:lpstr>
      <vt:lpstr>Main tasks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400</cp:revision>
  <cp:lastPrinted>2008-03-19T15:04:09Z</cp:lastPrinted>
  <dcterms:modified xsi:type="dcterms:W3CDTF">2012-06-10T23:36:19Z</dcterms:modified>
</cp:coreProperties>
</file>